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B2D4EB-4E1B-4BE1-892F-0532771FF5F8}" type="datetimeFigureOut">
              <a:rPr lang="en-US" smtClean="0"/>
              <a:pPr/>
              <a:t>11/25/2023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051837-80AD-4FB7-97CA-DA7099D16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Veterinary Medicine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</a:t>
            </a:r>
            <a:r>
              <a:rPr lang="ar-IQ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lecture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Bacterial Diseases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4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Infiltration of reticuloendothelial and mononuclear cells replacing </a:t>
            </a:r>
          </a:p>
          <a:p>
            <a:pPr>
              <a:buNone/>
            </a:pPr>
            <a:r>
              <a:rPr lang="en-US" dirty="0" smtClean="0"/>
              <a:t>necrotic cells.</a:t>
            </a:r>
          </a:p>
          <a:p>
            <a:pPr>
              <a:buNone/>
            </a:pPr>
            <a:endParaRPr lang="en-US" sz="40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Diagnosis: 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1-</a:t>
            </a:r>
            <a:r>
              <a:rPr lang="en-US" sz="2800" dirty="0" smtClean="0"/>
              <a:t>History, age, signs, and lesions.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2-</a:t>
            </a:r>
            <a:r>
              <a:rPr lang="en-US" sz="2800" dirty="0" smtClean="0"/>
              <a:t> Laboratory diagnosis :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dirty="0" smtClean="0">
                <a:solidFill>
                  <a:schemeClr val="accent1"/>
                </a:solidFill>
              </a:rPr>
              <a:t>a-</a:t>
            </a:r>
            <a:r>
              <a:rPr lang="en-US" sz="2800" dirty="0" smtClean="0"/>
              <a:t> Definitive diagnosis: Isolation and identification of    </a:t>
            </a:r>
          </a:p>
          <a:p>
            <a:pPr>
              <a:buNone/>
            </a:pPr>
            <a:r>
              <a:rPr lang="en-US" sz="2800" dirty="0" smtClean="0"/>
              <a:t>          </a:t>
            </a:r>
            <a:r>
              <a:rPr lang="en-US" sz="2800" u="sng" dirty="0" smtClean="0"/>
              <a:t>Salmonella</a:t>
            </a:r>
            <a:r>
              <a:rPr lang="en-US" sz="2800" dirty="0" smtClean="0"/>
              <a:t> </a:t>
            </a:r>
            <a:r>
              <a:rPr lang="en-US" sz="2800" u="sng" dirty="0" smtClean="0"/>
              <a:t>pullorum 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solidFill>
                  <a:schemeClr val="accent1"/>
                </a:solidFill>
              </a:rPr>
              <a:t> b- </a:t>
            </a:r>
            <a:r>
              <a:rPr lang="en-US" sz="2800" dirty="0" smtClean="0"/>
              <a:t>In case of chronic infection or carrier.</a:t>
            </a:r>
          </a:p>
          <a:p>
            <a:pPr>
              <a:buNone/>
            </a:pPr>
            <a:r>
              <a:rPr lang="en-US" sz="2800" dirty="0" smtClean="0"/>
              <a:t>         1- Isolation of </a:t>
            </a:r>
            <a:r>
              <a:rPr lang="en-US" sz="2800" u="sng" dirty="0" smtClean="0"/>
              <a:t>Salmonella</a:t>
            </a:r>
            <a:r>
              <a:rPr lang="en-US" sz="2800" dirty="0" smtClean="0"/>
              <a:t> </a:t>
            </a:r>
            <a:r>
              <a:rPr lang="en-US" sz="2800" u="sng" dirty="0" smtClean="0"/>
              <a:t>pullorum</a:t>
            </a:r>
            <a:r>
              <a:rPr lang="en-US" sz="2800" dirty="0" smtClean="0"/>
              <a:t> from ovary.</a:t>
            </a:r>
          </a:p>
          <a:p>
            <a:pPr>
              <a:buNone/>
            </a:pPr>
            <a:r>
              <a:rPr lang="en-US" sz="2800" dirty="0" smtClean="0"/>
              <a:t>         2- Blood testing : </a:t>
            </a:r>
            <a:r>
              <a:rPr lang="en-US" sz="2800" dirty="0" smtClean="0">
                <a:solidFill>
                  <a:schemeClr val="accent3"/>
                </a:solidFill>
              </a:rPr>
              <a:t>Agglutination tests: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a- Rapid whole blood plate test.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    ( one part of blood +two part of stained Ag)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b-Rapid serum test :Similar to ( a ).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3"/>
                </a:solidFill>
              </a:rPr>
              <a:t>            c- Standard tube method : This method is very accurate.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838200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solidFill>
                  <a:srgbClr val="C00000"/>
                </a:solidFill>
              </a:rPr>
              <a:t>Histopathology:</a:t>
            </a:r>
            <a:endParaRPr lang="en-US" sz="36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No drug or combination of drugs has been </a:t>
            </a:r>
          </a:p>
          <a:p>
            <a:pPr>
              <a:buNone/>
            </a:pPr>
            <a:r>
              <a:rPr lang="en-US" dirty="0" smtClean="0"/>
              <a:t>     found to eliminate infection.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2-Increase brooder temperature.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3-Furazolidone is the drug of choice.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4- Sulfonamides: Sulfadiazine and </a:t>
            </a:r>
            <a:r>
              <a:rPr lang="en-US" dirty="0" err="1" smtClean="0"/>
              <a:t>Sulfamerazine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are very effective in reducing mortality.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Treatment: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Avian Salmonellosis is divided into 3 distinct </a:t>
            </a:r>
          </a:p>
          <a:p>
            <a:pPr>
              <a:buNone/>
            </a:pPr>
            <a:r>
              <a:rPr lang="en-US" dirty="0" smtClean="0"/>
              <a:t>diseases :.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1-Pullorum Disease 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2-Fowl Typhoid.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3-Paratyphoid Infection.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Avian Salmonellosis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Definition :</a:t>
            </a:r>
          </a:p>
          <a:p>
            <a:pPr>
              <a:buNone/>
            </a:pPr>
            <a:r>
              <a:rPr lang="en-US" sz="2800" dirty="0" smtClean="0"/>
              <a:t>An acute disease of chicks during the first month</a:t>
            </a:r>
          </a:p>
          <a:p>
            <a:pPr>
              <a:buNone/>
            </a:pPr>
            <a:r>
              <a:rPr lang="en-US" sz="2800" dirty="0" smtClean="0"/>
              <a:t>of life, characterized by high mortality.</a:t>
            </a:r>
          </a:p>
          <a:p>
            <a:pPr>
              <a:buNone/>
            </a:pPr>
            <a:r>
              <a:rPr lang="en-US" sz="2800" dirty="0" smtClean="0"/>
              <a:t>It is often found in mature fowl as a chronic</a:t>
            </a:r>
          </a:p>
          <a:p>
            <a:pPr>
              <a:buNone/>
            </a:pPr>
            <a:r>
              <a:rPr lang="en-US" sz="2800" dirty="0" smtClean="0"/>
              <a:t> infection.</a:t>
            </a:r>
          </a:p>
          <a:p>
            <a:pPr>
              <a:buNone/>
            </a:pPr>
            <a:endParaRPr lang="en-US" sz="3600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Etiology : </a:t>
            </a:r>
          </a:p>
          <a:p>
            <a:pPr>
              <a:buNone/>
            </a:pPr>
            <a:r>
              <a:rPr lang="en-US" sz="3600" u="sng" dirty="0" smtClean="0"/>
              <a:t>Salmonella</a:t>
            </a:r>
            <a:r>
              <a:rPr lang="en-US" sz="3600" dirty="0" smtClean="0"/>
              <a:t>  </a:t>
            </a:r>
            <a:r>
              <a:rPr lang="en-US" sz="3600" u="sng" dirty="0" smtClean="0"/>
              <a:t>pullorum</a:t>
            </a:r>
            <a:endParaRPr lang="en-US" sz="3600" u="sng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1- Pullorum Disease or :BWD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   ( Bacillary White Diarrhea).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25469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Epizootiology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1- The most important source of infection is the</a:t>
            </a:r>
          </a:p>
          <a:p>
            <a:pPr>
              <a:buNone/>
            </a:pPr>
            <a:r>
              <a:rPr lang="en-US" dirty="0" smtClean="0"/>
              <a:t>      infected eggs laid by carrier hens(Vertical transmission).</a:t>
            </a:r>
          </a:p>
          <a:p>
            <a:pPr>
              <a:buNone/>
            </a:pPr>
            <a:r>
              <a:rPr lang="en-US" dirty="0" smtClean="0"/>
              <a:t>2-Mode of dissemination:</a:t>
            </a:r>
          </a:p>
          <a:p>
            <a:pPr>
              <a:buNone/>
            </a:pPr>
            <a:r>
              <a:rPr lang="en-US" dirty="0" smtClean="0"/>
              <a:t>    a-Infected area.</a:t>
            </a:r>
          </a:p>
          <a:p>
            <a:pPr>
              <a:buNone/>
            </a:pPr>
            <a:r>
              <a:rPr lang="en-US" dirty="0" smtClean="0"/>
              <a:t>    b- Incubators containing infected eggs.</a:t>
            </a:r>
          </a:p>
          <a:p>
            <a:pPr>
              <a:buNone/>
            </a:pPr>
            <a:r>
              <a:rPr lang="en-US" dirty="0" smtClean="0"/>
              <a:t>    c- Chick boxes in which infected chicks may be</a:t>
            </a:r>
          </a:p>
          <a:p>
            <a:pPr>
              <a:buNone/>
            </a:pPr>
            <a:r>
              <a:rPr lang="en-US" dirty="0" smtClean="0"/>
              <a:t>         present.</a:t>
            </a:r>
          </a:p>
          <a:p>
            <a:pPr>
              <a:buNone/>
            </a:pPr>
            <a:r>
              <a:rPr lang="en-US" dirty="0" smtClean="0"/>
              <a:t>    d- Farm.</a:t>
            </a:r>
          </a:p>
          <a:p>
            <a:pPr>
              <a:buNone/>
            </a:pPr>
            <a:r>
              <a:rPr lang="en-US" dirty="0" smtClean="0"/>
              <a:t>    e- Surviving infected chicks which may be a carrier.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2400" u="sng" dirty="0" err="1">
                <a:solidFill>
                  <a:srgbClr val="C00000"/>
                </a:solidFill>
              </a:rPr>
              <a:t>Susceptibility:Chickens</a:t>
            </a:r>
            <a:r>
              <a:rPr lang="en-US" sz="2400" u="sng" dirty="0">
                <a:solidFill>
                  <a:srgbClr val="C00000"/>
                </a:solidFill>
              </a:rPr>
              <a:t> and turkeys are most susceptible.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7118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1-Incubation period : 5-7 days.</a:t>
            </a:r>
          </a:p>
          <a:p>
            <a:pPr>
              <a:buNone/>
            </a:pPr>
            <a:r>
              <a:rPr lang="en-US" dirty="0" smtClean="0"/>
              <a:t>2-Age : Usually under 3 weeks of age.</a:t>
            </a:r>
          </a:p>
          <a:p>
            <a:pPr>
              <a:buNone/>
            </a:pPr>
            <a:r>
              <a:rPr lang="en-US" dirty="0" smtClean="0"/>
              <a:t>3-Forms: a- Acute in baby chicks.</a:t>
            </a:r>
          </a:p>
          <a:p>
            <a:pPr>
              <a:buNone/>
            </a:pPr>
            <a:r>
              <a:rPr lang="en-US" dirty="0" smtClean="0"/>
              <a:t>                b- Chronic in mature fowls.</a:t>
            </a:r>
          </a:p>
          <a:p>
            <a:pPr>
              <a:buNone/>
            </a:pPr>
            <a:r>
              <a:rPr lang="en-US" dirty="0" smtClean="0"/>
              <a:t>4- Mortality: If chicks were hatched from infected</a:t>
            </a:r>
          </a:p>
          <a:p>
            <a:pPr>
              <a:buNone/>
            </a:pPr>
            <a:r>
              <a:rPr lang="en-US" dirty="0" smtClean="0"/>
              <a:t>    eggs, dead and sick chicks may be observed </a:t>
            </a:r>
          </a:p>
          <a:p>
            <a:pPr>
              <a:buNone/>
            </a:pPr>
            <a:r>
              <a:rPr lang="en-US" dirty="0" smtClean="0"/>
              <a:t>     in hatchery ( Vertical transmission ).</a:t>
            </a:r>
          </a:p>
          <a:p>
            <a:pPr>
              <a:buNone/>
            </a:pPr>
            <a:r>
              <a:rPr lang="en-US" dirty="0" smtClean="0"/>
              <a:t>Those infected after hatching, mortality reach a</a:t>
            </a:r>
          </a:p>
          <a:p>
            <a:pPr>
              <a:buNone/>
            </a:pPr>
            <a:r>
              <a:rPr lang="en-US" dirty="0" smtClean="0"/>
              <a:t>peak at 7-10 days (Horizontal transmission).</a:t>
            </a:r>
          </a:p>
          <a:p>
            <a:pPr>
              <a:buNone/>
            </a:pPr>
            <a:r>
              <a:rPr lang="en-US" dirty="0" smtClean="0"/>
              <a:t>Mortality : 30-40 %.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Symptoms: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5473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5- White diarrhea, dehydration, vent smear with</a:t>
            </a:r>
          </a:p>
          <a:p>
            <a:pPr>
              <a:buNone/>
            </a:pPr>
            <a:r>
              <a:rPr lang="en-US" dirty="0" smtClean="0"/>
              <a:t>     fecal material ( Pasty vent).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6- Huddle together.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7-Difficult breathing (Pneumonia).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8-Swelling of joints ( arthritis ) more common in </a:t>
            </a:r>
          </a:p>
          <a:p>
            <a:pPr>
              <a:buNone/>
            </a:pPr>
            <a:r>
              <a:rPr lang="en-US" dirty="0" smtClean="0"/>
              <a:t>    hens ( Chronic).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chemeClr val="accent1"/>
                </a:solidFill>
              </a:rPr>
              <a:t>Acute Form: </a:t>
            </a:r>
            <a:r>
              <a:rPr lang="en-US" sz="3600" dirty="0" smtClean="0"/>
              <a:t>(Baby chick)</a:t>
            </a:r>
          </a:p>
          <a:p>
            <a:pPr>
              <a:buNone/>
            </a:pPr>
            <a:r>
              <a:rPr lang="en-US" sz="2800" dirty="0" smtClean="0"/>
              <a:t>a-Enlarged and congested liver. The normal</a:t>
            </a:r>
          </a:p>
          <a:p>
            <a:pPr>
              <a:buNone/>
            </a:pPr>
            <a:r>
              <a:rPr lang="en-US" sz="2800" dirty="0" smtClean="0"/>
              <a:t>    yellow color may be streaked with hemorrhages.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b-Necrotic foci may be present in the cardiac</a:t>
            </a:r>
          </a:p>
          <a:p>
            <a:pPr>
              <a:buNone/>
            </a:pPr>
            <a:r>
              <a:rPr lang="en-US" sz="2800" dirty="0" smtClean="0"/>
              <a:t>    muscle, liver, lungs, </a:t>
            </a:r>
            <a:r>
              <a:rPr lang="en-US" sz="2800" dirty="0" err="1" smtClean="0"/>
              <a:t>ceca</a:t>
            </a:r>
            <a:r>
              <a:rPr lang="en-US" sz="2800" dirty="0" smtClean="0"/>
              <a:t>, large intestine and </a:t>
            </a:r>
          </a:p>
          <a:p>
            <a:pPr>
              <a:buNone/>
            </a:pPr>
            <a:r>
              <a:rPr lang="en-US" sz="2800" dirty="0" smtClean="0"/>
              <a:t>    muscle of gizzard.</a:t>
            </a:r>
          </a:p>
          <a:p>
            <a:pPr>
              <a:buNone/>
            </a:pPr>
            <a:r>
              <a:rPr lang="en-US" sz="2800" dirty="0" smtClean="0"/>
              <a:t>C- Unabsorbed yolk sac . ( During the first few </a:t>
            </a:r>
          </a:p>
          <a:p>
            <a:pPr>
              <a:buNone/>
            </a:pPr>
            <a:r>
              <a:rPr lang="en-US" sz="2800" dirty="0" smtClean="0"/>
              <a:t>     days of life, the yolk sac serves as source of </a:t>
            </a:r>
          </a:p>
          <a:p>
            <a:pPr>
              <a:buNone/>
            </a:pPr>
            <a:r>
              <a:rPr lang="en-US" sz="2800" dirty="0" smtClean="0"/>
              <a:t>     nutrient).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12192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d- Cheesy core in </a:t>
            </a:r>
            <a:r>
              <a:rPr lang="en-US" sz="2800" dirty="0" err="1" smtClean="0"/>
              <a:t>ceca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 – Pericarditis and epicarditis.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F- Pneumonia: Firm grayish nodules.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g- Liver is the most constant seat of gross</a:t>
            </a:r>
          </a:p>
          <a:p>
            <a:pPr>
              <a:buNone/>
            </a:pPr>
            <a:r>
              <a:rPr lang="en-US" sz="2800" dirty="0" smtClean="0"/>
              <a:t>     lesions and followed by lungs, heart, </a:t>
            </a:r>
          </a:p>
          <a:p>
            <a:pPr>
              <a:buNone/>
            </a:pPr>
            <a:r>
              <a:rPr lang="en-US" sz="2800" dirty="0" smtClean="0"/>
              <a:t>     gizzard and </a:t>
            </a:r>
            <a:r>
              <a:rPr lang="en-US" sz="2800" dirty="0" err="1" smtClean="0"/>
              <a:t>ceca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642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a- Oval and shrunken ,misshaped, greenish or </a:t>
            </a:r>
          </a:p>
          <a:p>
            <a:pPr>
              <a:buNone/>
            </a:pPr>
            <a:r>
              <a:rPr lang="en-US" dirty="0" smtClean="0"/>
              <a:t>     leaden-colored egg yolk.</a:t>
            </a:r>
          </a:p>
          <a:p>
            <a:pPr>
              <a:buNone/>
            </a:pPr>
            <a:r>
              <a:rPr lang="en-US" dirty="0" smtClean="0"/>
              <a:t>    The yolk is firm as it has been cooked.</a:t>
            </a:r>
          </a:p>
          <a:p>
            <a:pPr>
              <a:buNone/>
            </a:pPr>
            <a:r>
              <a:rPr lang="en-US" dirty="0" smtClean="0"/>
              <a:t>b- There may be enlargement of heart, and small   </a:t>
            </a:r>
          </a:p>
          <a:p>
            <a:pPr>
              <a:buNone/>
            </a:pPr>
            <a:r>
              <a:rPr lang="en-US" dirty="0" smtClean="0"/>
              <a:t>     grayish firm nodules may also  noted.</a:t>
            </a:r>
          </a:p>
          <a:p>
            <a:pPr>
              <a:buNone/>
            </a:pPr>
            <a:r>
              <a:rPr lang="en-US" dirty="0" smtClean="0"/>
              <a:t>C- Salpingitis ( Inflammation of oviduct).</a:t>
            </a:r>
          </a:p>
          <a:p>
            <a:pPr>
              <a:buNone/>
            </a:pPr>
            <a:r>
              <a:rPr lang="en-US" dirty="0" smtClean="0"/>
              <a:t>     Atrophied testicles.</a:t>
            </a:r>
          </a:p>
          <a:p>
            <a:pPr>
              <a:buNone/>
            </a:pPr>
            <a:r>
              <a:rPr lang="en-US" dirty="0" smtClean="0"/>
              <a:t>d- Arthritis.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1"/>
                </a:solidFill>
              </a:rPr>
              <a:t>Chronic Form : </a:t>
            </a:r>
            <a:r>
              <a:rPr lang="en-US" sz="4000" dirty="0" smtClean="0"/>
              <a:t>Adult Fowl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242</TotalTime>
  <Words>617</Words>
  <Application>Microsoft Office PowerPoint</Application>
  <PresentationFormat>عرض على الشاشة (3:4)‏</PresentationFormat>
  <Paragraphs>113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عرض تقديمي في PowerPoint</vt:lpstr>
      <vt:lpstr>Avian Salmonellosis</vt:lpstr>
      <vt:lpstr>1- Pullorum Disease or :BWD     ( Bacillary White Diarrhea).</vt:lpstr>
      <vt:lpstr>Susceptibility:Chickens and turkeys are most susceptible.</vt:lpstr>
      <vt:lpstr>Symptoms:</vt:lpstr>
      <vt:lpstr>عرض تقديمي في PowerPoint</vt:lpstr>
      <vt:lpstr>Post-mortem lesions:</vt:lpstr>
      <vt:lpstr>عرض تقديمي في PowerPoint</vt:lpstr>
      <vt:lpstr>Chronic Form : Adult Fowl</vt:lpstr>
      <vt:lpstr>Histopathology:</vt:lpstr>
      <vt:lpstr>Treatment: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Diseases</dc:title>
  <dc:creator>fujitsu</dc:creator>
  <cp:lastModifiedBy>Maher</cp:lastModifiedBy>
  <cp:revision>37</cp:revision>
  <dcterms:created xsi:type="dcterms:W3CDTF">2013-07-02T12:10:51Z</dcterms:created>
  <dcterms:modified xsi:type="dcterms:W3CDTF">2023-11-25T14:43:48Z</dcterms:modified>
</cp:coreProperties>
</file>